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2"/>
  </p:notesMasterIdLst>
  <p:sldIdLst>
    <p:sldId id="256" r:id="rId2"/>
    <p:sldId id="259" r:id="rId3"/>
    <p:sldId id="297" r:id="rId4"/>
    <p:sldId id="298" r:id="rId5"/>
    <p:sldId id="299" r:id="rId6"/>
    <p:sldId id="301" r:id="rId7"/>
    <p:sldId id="302" r:id="rId8"/>
    <p:sldId id="303" r:id="rId9"/>
    <p:sldId id="306" r:id="rId10"/>
    <p:sldId id="260" r:id="rId11"/>
  </p:sldIdLst>
  <p:sldSz cx="9144000" cy="5143500" type="screen16x9"/>
  <p:notesSz cx="6858000" cy="9144000"/>
  <p:embeddedFontLst>
    <p:embeddedFont>
      <p:font typeface="Nunito Light" pitchFamily="2" charset="0"/>
      <p:regular r:id="rId13"/>
      <p:italic r:id="rId14"/>
    </p:embeddedFont>
    <p:embeddedFont>
      <p:font typeface="Nunito Sans" pitchFamily="2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Space Grotesk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C58A4A-1427-4881-8F41-0046A36B801F}">
  <a:tblStyle styleId="{C3C58A4A-1427-4881-8F41-0046A36B80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96FB5E-5291-46CE-AD61-ADF2C0AA9CF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5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eb7d70e1a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eb7d70e1a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>
          <a:extLst>
            <a:ext uri="{FF2B5EF4-FFF2-40B4-BE49-F238E27FC236}">
              <a16:creationId xmlns:a16="http://schemas.microsoft.com/office/drawing/2014/main" id="{76F6CEE6-CF9E-90AC-6918-E37BA4FE0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25d80b419_0_200:notes">
            <a:extLst>
              <a:ext uri="{FF2B5EF4-FFF2-40B4-BE49-F238E27FC236}">
                <a16:creationId xmlns:a16="http://schemas.microsoft.com/office/drawing/2014/main" id="{4854FB4A-BF56-8D5F-B817-45A41527BB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25d80b419_0_200:notes">
            <a:extLst>
              <a:ext uri="{FF2B5EF4-FFF2-40B4-BE49-F238E27FC236}">
                <a16:creationId xmlns:a16="http://schemas.microsoft.com/office/drawing/2014/main" id="{EEB04205-31A6-7AED-EC0C-A6C7A788B5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628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>
          <a:extLst>
            <a:ext uri="{FF2B5EF4-FFF2-40B4-BE49-F238E27FC236}">
              <a16:creationId xmlns:a16="http://schemas.microsoft.com/office/drawing/2014/main" id="{43045911-9440-7D3D-8DF4-C9523905E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25d80b419_0_200:notes">
            <a:extLst>
              <a:ext uri="{FF2B5EF4-FFF2-40B4-BE49-F238E27FC236}">
                <a16:creationId xmlns:a16="http://schemas.microsoft.com/office/drawing/2014/main" id="{117A4322-FAD5-7A90-A615-894919A250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25d80b419_0_200:notes">
            <a:extLst>
              <a:ext uri="{FF2B5EF4-FFF2-40B4-BE49-F238E27FC236}">
                <a16:creationId xmlns:a16="http://schemas.microsoft.com/office/drawing/2014/main" id="{6EBA5A62-4EA9-0DC4-EBAA-7FDFE16D2E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6146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>
          <a:extLst>
            <a:ext uri="{FF2B5EF4-FFF2-40B4-BE49-F238E27FC236}">
              <a16:creationId xmlns:a16="http://schemas.microsoft.com/office/drawing/2014/main" id="{98DF3D5F-0C15-036F-F37A-232E1541F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25d80b419_0_200:notes">
            <a:extLst>
              <a:ext uri="{FF2B5EF4-FFF2-40B4-BE49-F238E27FC236}">
                <a16:creationId xmlns:a16="http://schemas.microsoft.com/office/drawing/2014/main" id="{A0953229-D892-D16A-BFBE-634627B008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25d80b419_0_200:notes">
            <a:extLst>
              <a:ext uri="{FF2B5EF4-FFF2-40B4-BE49-F238E27FC236}">
                <a16:creationId xmlns:a16="http://schemas.microsoft.com/office/drawing/2014/main" id="{D228CFDA-7B84-339A-97C8-03CE8FB123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2321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>
          <a:extLst>
            <a:ext uri="{FF2B5EF4-FFF2-40B4-BE49-F238E27FC236}">
              <a16:creationId xmlns:a16="http://schemas.microsoft.com/office/drawing/2014/main" id="{C778A4E2-002C-7A9F-ED9F-90E47AB79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25d80b419_0_200:notes">
            <a:extLst>
              <a:ext uri="{FF2B5EF4-FFF2-40B4-BE49-F238E27FC236}">
                <a16:creationId xmlns:a16="http://schemas.microsoft.com/office/drawing/2014/main" id="{1E84C4B2-98CC-2570-B23E-2AB2D2C47C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25d80b419_0_200:notes">
            <a:extLst>
              <a:ext uri="{FF2B5EF4-FFF2-40B4-BE49-F238E27FC236}">
                <a16:creationId xmlns:a16="http://schemas.microsoft.com/office/drawing/2014/main" id="{FE91AEEE-C27B-E1D2-55C8-A6D840735E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9214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>
          <a:extLst>
            <a:ext uri="{FF2B5EF4-FFF2-40B4-BE49-F238E27FC236}">
              <a16:creationId xmlns:a16="http://schemas.microsoft.com/office/drawing/2014/main" id="{C826D3A0-0B6B-F371-7B09-0748AD324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25d80b419_0_200:notes">
            <a:extLst>
              <a:ext uri="{FF2B5EF4-FFF2-40B4-BE49-F238E27FC236}">
                <a16:creationId xmlns:a16="http://schemas.microsoft.com/office/drawing/2014/main" id="{FBD92D50-CF4B-9BF2-D2DA-E14629B5DB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25d80b419_0_200:notes">
            <a:extLst>
              <a:ext uri="{FF2B5EF4-FFF2-40B4-BE49-F238E27FC236}">
                <a16:creationId xmlns:a16="http://schemas.microsoft.com/office/drawing/2014/main" id="{CB1821A9-7496-9072-F415-A74C7D728B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559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>
          <a:extLst>
            <a:ext uri="{FF2B5EF4-FFF2-40B4-BE49-F238E27FC236}">
              <a16:creationId xmlns:a16="http://schemas.microsoft.com/office/drawing/2014/main" id="{2A52E380-7B0C-BAA7-76AE-C3C54D4EF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25d80b419_0_200:notes">
            <a:extLst>
              <a:ext uri="{FF2B5EF4-FFF2-40B4-BE49-F238E27FC236}">
                <a16:creationId xmlns:a16="http://schemas.microsoft.com/office/drawing/2014/main" id="{BEAF1038-D935-462E-60D5-933291B3F3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25d80b419_0_200:notes">
            <a:extLst>
              <a:ext uri="{FF2B5EF4-FFF2-40B4-BE49-F238E27FC236}">
                <a16:creationId xmlns:a16="http://schemas.microsoft.com/office/drawing/2014/main" id="{E0403FE0-8AA0-E541-7F1A-04C1CF3E18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2416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>
          <a:extLst>
            <a:ext uri="{FF2B5EF4-FFF2-40B4-BE49-F238E27FC236}">
              <a16:creationId xmlns:a16="http://schemas.microsoft.com/office/drawing/2014/main" id="{EE6E3D2B-375F-C564-C876-1A1C1CE29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25d80b419_0_200:notes">
            <a:extLst>
              <a:ext uri="{FF2B5EF4-FFF2-40B4-BE49-F238E27FC236}">
                <a16:creationId xmlns:a16="http://schemas.microsoft.com/office/drawing/2014/main" id="{3E146F6F-1441-4C3D-7E4C-596DE5BAE2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25d80b419_0_200:notes">
            <a:extLst>
              <a:ext uri="{FF2B5EF4-FFF2-40B4-BE49-F238E27FC236}">
                <a16:creationId xmlns:a16="http://schemas.microsoft.com/office/drawing/2014/main" id="{EF09DF37-05AC-BB04-1FB5-FDBA8DE21A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4572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87883" r="3264"/>
          <a:stretch/>
        </p:blipFill>
        <p:spPr>
          <a:xfrm rot="10800000" flipH="1">
            <a:off x="8024175" y="0"/>
            <a:ext cx="809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390150" y="-2174525"/>
            <a:ext cx="3429000" cy="3429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518150" y="3305350"/>
            <a:ext cx="3429000" cy="3429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100" y="1254475"/>
            <a:ext cx="6704700" cy="26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100" y="3848500"/>
            <a:ext cx="5682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10800000" flipH="1"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l="3316" r="87831"/>
          <a:stretch/>
        </p:blipFill>
        <p:spPr>
          <a:xfrm>
            <a:off x="310375" y="0"/>
            <a:ext cx="809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039625" y="3305350"/>
            <a:ext cx="3429000" cy="3429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6039900" y="-1849575"/>
            <a:ext cx="3104100" cy="3104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225700" y="2894702"/>
            <a:ext cx="4360200" cy="9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6496000" y="1638295"/>
            <a:ext cx="1089900" cy="1027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/>
          <p:nvPr/>
        </p:nvSpPr>
        <p:spPr>
          <a:xfrm>
            <a:off x="76200" y="-1508600"/>
            <a:ext cx="1967400" cy="19674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320600" cy="6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720000" y="1547575"/>
            <a:ext cx="43206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>
            <a:off x="5760600" y="0"/>
            <a:ext cx="33834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/>
          <p:nvPr/>
        </p:nvSpPr>
        <p:spPr>
          <a:xfrm flipH="1">
            <a:off x="7112700" y="4684700"/>
            <a:ext cx="1967400" cy="19674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3" name="Google Shape;173;p25"/>
          <p:cNvSpPr/>
          <p:nvPr/>
        </p:nvSpPr>
        <p:spPr>
          <a:xfrm flipH="1">
            <a:off x="-457200" y="-59750"/>
            <a:ext cx="1189500" cy="1189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6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10800000"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6"/>
          <p:cNvPicPr preferRelativeResize="0"/>
          <p:nvPr/>
        </p:nvPicPr>
        <p:blipFill rotWithShape="1">
          <a:blip r:embed="rId2">
            <a:alphaModFix/>
          </a:blip>
          <a:srcRect l="3418" r="87729"/>
          <a:stretch/>
        </p:blipFill>
        <p:spPr>
          <a:xfrm flipH="1">
            <a:off x="8024175" y="0"/>
            <a:ext cx="809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/>
          <p:nvPr/>
        </p:nvSpPr>
        <p:spPr>
          <a:xfrm rot="10800000" flipH="1">
            <a:off x="-143250" y="3000550"/>
            <a:ext cx="3429000" cy="3429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26"/>
          <p:cNvSpPr/>
          <p:nvPr/>
        </p:nvSpPr>
        <p:spPr>
          <a:xfrm rot="10800000" flipH="1">
            <a:off x="5984750" y="-2479325"/>
            <a:ext cx="3429000" cy="3429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71" r:id="rId8"/>
    <p:sldLayoutId id="2147483672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ctrTitle"/>
          </p:nvPr>
        </p:nvSpPr>
        <p:spPr>
          <a:xfrm>
            <a:off x="715100" y="1254475"/>
            <a:ext cx="6704700" cy="26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600" dirty="0"/>
              <a:t>Can IoT revolutionize health monitoring for asthmatic patients?</a:t>
            </a:r>
            <a:endParaRPr lang="en-GB" sz="2800" dirty="0"/>
          </a:p>
        </p:txBody>
      </p:sp>
      <p:sp>
        <p:nvSpPr>
          <p:cNvPr id="190" name="Google Shape;190;p30"/>
          <p:cNvSpPr txBox="1">
            <a:spLocks noGrp="1"/>
          </p:cNvSpPr>
          <p:nvPr>
            <p:ph type="subTitle" idx="1"/>
          </p:nvPr>
        </p:nvSpPr>
        <p:spPr>
          <a:xfrm>
            <a:off x="260195" y="3478741"/>
            <a:ext cx="5869576" cy="7606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Real-time Monitoring of Respiratory Health Using Smart Sensors and Cloud Integration</a:t>
            </a:r>
          </a:p>
        </p:txBody>
      </p:sp>
      <p:cxnSp>
        <p:nvCxnSpPr>
          <p:cNvPr id="191" name="Google Shape;191;p30"/>
          <p:cNvCxnSpPr/>
          <p:nvPr/>
        </p:nvCxnSpPr>
        <p:spPr>
          <a:xfrm>
            <a:off x="811744" y="3380033"/>
            <a:ext cx="448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>
            <a:spLocks noGrp="1"/>
          </p:cNvSpPr>
          <p:nvPr>
            <p:ph type="title"/>
          </p:nvPr>
        </p:nvSpPr>
        <p:spPr>
          <a:xfrm>
            <a:off x="2686496" y="1501292"/>
            <a:ext cx="3771007" cy="9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cxnSp>
        <p:nvCxnSpPr>
          <p:cNvPr id="231" name="Google Shape;231;p34"/>
          <p:cNvCxnSpPr/>
          <p:nvPr/>
        </p:nvCxnSpPr>
        <p:spPr>
          <a:xfrm>
            <a:off x="2330399" y="2579679"/>
            <a:ext cx="448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29;p34">
            <a:extLst>
              <a:ext uri="{FF2B5EF4-FFF2-40B4-BE49-F238E27FC236}">
                <a16:creationId xmlns:a16="http://schemas.microsoft.com/office/drawing/2014/main" id="{E286DA9C-8838-F77C-DBB8-A850FF5B8A8A}"/>
              </a:ext>
            </a:extLst>
          </p:cNvPr>
          <p:cNvSpPr txBox="1">
            <a:spLocks/>
          </p:cNvSpPr>
          <p:nvPr/>
        </p:nvSpPr>
        <p:spPr>
          <a:xfrm>
            <a:off x="2157286" y="2742767"/>
            <a:ext cx="4829427" cy="49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ace Grotesk"/>
              <a:buNone/>
              <a:defRPr sz="50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ace Grotesk"/>
              <a:buNone/>
              <a:defRPr sz="50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ace Grotesk"/>
              <a:buNone/>
              <a:defRPr sz="50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ace Grotesk"/>
              <a:buNone/>
              <a:defRPr sz="50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ace Grotesk"/>
              <a:buNone/>
              <a:defRPr sz="50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ace Grotesk"/>
              <a:buNone/>
              <a:defRPr sz="50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ace Grotesk"/>
              <a:buNone/>
              <a:defRPr sz="50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ace Grotesk"/>
              <a:buNone/>
              <a:defRPr sz="50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ace Grotesk"/>
              <a:buNone/>
              <a:defRPr sz="50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algn="ctr"/>
            <a:r>
              <a:rPr lang="en-US" sz="2000" dirty="0"/>
              <a:t>- A Project By Group 03 -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>
            <a:spLocks noGrp="1"/>
          </p:cNvSpPr>
          <p:nvPr>
            <p:ph type="title"/>
          </p:nvPr>
        </p:nvSpPr>
        <p:spPr>
          <a:xfrm>
            <a:off x="275063" y="417857"/>
            <a:ext cx="5485537" cy="10269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/>
              <a:t>What Problem Are We Solving?</a:t>
            </a:r>
          </a:p>
        </p:txBody>
      </p:sp>
      <p:sp>
        <p:nvSpPr>
          <p:cNvPr id="223" name="Google Shape;223;p33"/>
          <p:cNvSpPr txBox="1">
            <a:spLocks noGrp="1"/>
          </p:cNvSpPr>
          <p:nvPr>
            <p:ph type="body" idx="1"/>
          </p:nvPr>
        </p:nvSpPr>
        <p:spPr>
          <a:xfrm>
            <a:off x="571317" y="1644219"/>
            <a:ext cx="43206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000"/>
              </a:spcAft>
            </a:pPr>
            <a:r>
              <a:rPr lang="en-GB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Respiratory diseases are a major health concern globally</a:t>
            </a:r>
          </a:p>
          <a:p>
            <a:pPr>
              <a:spcAft>
                <a:spcPts val="1000"/>
              </a:spcAft>
            </a:pPr>
            <a:r>
              <a:rPr lang="en-GB" sz="1600" dirty="0"/>
              <a:t>Manual health monitoring is inconvenient and often delayed</a:t>
            </a:r>
          </a:p>
          <a:p>
            <a:pPr>
              <a:spcAft>
                <a:spcPts val="1000"/>
              </a:spcAft>
            </a:pPr>
            <a:r>
              <a:rPr lang="en-GB" sz="1600" dirty="0"/>
              <a:t>Lack of affordable, continuous remote monitoring solutions</a:t>
            </a:r>
          </a:p>
          <a:p>
            <a:pPr>
              <a:spcAft>
                <a:spcPts val="1000"/>
              </a:spcAft>
            </a:pPr>
            <a:r>
              <a:rPr lang="en-GB" sz="1600" dirty="0"/>
              <a:t>Early signs like cough patterns and vitals often missed</a:t>
            </a:r>
          </a:p>
          <a:p>
            <a:pPr>
              <a:spcAft>
                <a:spcPts val="1000"/>
              </a:spcAft>
            </a:pPr>
            <a:endParaRPr lang="en-GB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lang="en-GB" sz="1600" dirty="0"/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lang="en-GB" sz="1600" dirty="0"/>
          </a:p>
        </p:txBody>
      </p:sp>
      <p:pic>
        <p:nvPicPr>
          <p:cNvPr id="18" name="Picture Placeholder 17" descr="A person using an inhaler&#10;&#10;AI-generated content may be incorrect.">
            <a:extLst>
              <a:ext uri="{FF2B5EF4-FFF2-40B4-BE49-F238E27FC236}">
                <a16:creationId xmlns:a16="http://schemas.microsoft.com/office/drawing/2014/main" id="{8A34E3BE-2231-5357-A389-4AEE6BE8877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8076" r="28076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>
          <a:extLst>
            <a:ext uri="{FF2B5EF4-FFF2-40B4-BE49-F238E27FC236}">
              <a16:creationId xmlns:a16="http://schemas.microsoft.com/office/drawing/2014/main" id="{C62CA3C4-364D-98CD-8393-C5AA8BD92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>
            <a:extLst>
              <a:ext uri="{FF2B5EF4-FFF2-40B4-BE49-F238E27FC236}">
                <a16:creationId xmlns:a16="http://schemas.microsoft.com/office/drawing/2014/main" id="{A6355F33-EE7A-0CC1-8EDF-1C7781B45A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13717" y="373252"/>
            <a:ext cx="5485537" cy="6452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What’s Our Answer?</a:t>
            </a:r>
            <a:endParaRPr dirty="0"/>
          </a:p>
        </p:txBody>
      </p:sp>
      <p:sp>
        <p:nvSpPr>
          <p:cNvPr id="223" name="Google Shape;223;p33">
            <a:extLst>
              <a:ext uri="{FF2B5EF4-FFF2-40B4-BE49-F238E27FC236}">
                <a16:creationId xmlns:a16="http://schemas.microsoft.com/office/drawing/2014/main" id="{93BDE6CC-0C05-2044-8732-514E37711E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05644" y="1239450"/>
            <a:ext cx="43206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600" dirty="0"/>
              <a:t>IoT device detects cough, heart rate, SpO₂, temperature, humidity, air quality</a:t>
            </a:r>
          </a:p>
          <a:p>
            <a:pPr marL="152400" indent="0">
              <a:buNone/>
            </a:pPr>
            <a:endParaRPr lang="en-GB" sz="1600" dirty="0"/>
          </a:p>
          <a:p>
            <a:r>
              <a:rPr lang="en-GB" sz="1600" dirty="0"/>
              <a:t>Combines sound and tilt sensors for accurate cough detection</a:t>
            </a:r>
          </a:p>
          <a:p>
            <a:pPr marL="152400" indent="0">
              <a:buNone/>
            </a:pPr>
            <a:endParaRPr lang="en-GB" sz="1600" dirty="0"/>
          </a:p>
          <a:p>
            <a:r>
              <a:rPr lang="en-GB" sz="1600" dirty="0"/>
              <a:t>Sends real-time data and alerts to cloud (Firebase)</a:t>
            </a: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lang="en" sz="1600" dirty="0"/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sz="1600" dirty="0"/>
          </a:p>
        </p:txBody>
      </p:sp>
      <p:pic>
        <p:nvPicPr>
          <p:cNvPr id="19" name="Picture Placeholder 18" descr="A doctor writing on a notepad&#10;&#10;AI-generated content may be incorrect.">
            <a:extLst>
              <a:ext uri="{FF2B5EF4-FFF2-40B4-BE49-F238E27FC236}">
                <a16:creationId xmlns:a16="http://schemas.microsoft.com/office/drawing/2014/main" id="{2CB61520-61EB-899E-85A1-F5F9A148C17F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8076" r="28076"/>
          <a:stretch>
            <a:fillRect/>
          </a:stretch>
        </p:blipFill>
        <p:spPr>
          <a:xfrm>
            <a:off x="0" y="-33338"/>
            <a:ext cx="3382963" cy="5143501"/>
          </a:xfrm>
        </p:spPr>
      </p:pic>
    </p:spTree>
    <p:extLst>
      <p:ext uri="{BB962C8B-B14F-4D97-AF65-F5344CB8AC3E}">
        <p14:creationId xmlns:p14="http://schemas.microsoft.com/office/powerpoint/2010/main" val="4221368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>
          <a:extLst>
            <a:ext uri="{FF2B5EF4-FFF2-40B4-BE49-F238E27FC236}">
              <a16:creationId xmlns:a16="http://schemas.microsoft.com/office/drawing/2014/main" id="{6CE33F5A-6C14-E996-D080-70C05009F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>
            <a:extLst>
              <a:ext uri="{FF2B5EF4-FFF2-40B4-BE49-F238E27FC236}">
                <a16:creationId xmlns:a16="http://schemas.microsoft.com/office/drawing/2014/main" id="{8FE09F77-82F4-15BC-5C17-A9C40E2745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5063" y="417857"/>
            <a:ext cx="5485537" cy="10392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/>
              <a:t>How Does It All Work Together?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6E6489-3E7D-D86A-1EB2-CAF5B6D5A5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Google Shape;223;p33">
            <a:extLst>
              <a:ext uri="{FF2B5EF4-FFF2-40B4-BE49-F238E27FC236}">
                <a16:creationId xmlns:a16="http://schemas.microsoft.com/office/drawing/2014/main" id="{545C379D-E5FF-863D-353F-E6616E9A90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1317" y="1644219"/>
            <a:ext cx="43206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endParaRPr lang="en-GB" sz="1600" dirty="0"/>
          </a:p>
          <a:p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ESP32 microcontroller as main processor</a:t>
            </a:r>
          </a:p>
          <a:p>
            <a:endParaRPr lang="en-GB" sz="1600" dirty="0"/>
          </a:p>
          <a:p>
            <a:r>
              <a:rPr lang="en-US" sz="1600" dirty="0"/>
              <a:t>Sensors: Sound sensor, Tilt sensor, MAX30105, AHT10, Air quality sensor</a:t>
            </a:r>
          </a:p>
          <a:p>
            <a:pPr marL="152400" indent="0">
              <a:buNone/>
            </a:pPr>
            <a:endParaRPr lang="en-US" sz="1600" dirty="0"/>
          </a:p>
          <a:p>
            <a:r>
              <a:rPr lang="en-US" sz="1600" dirty="0"/>
              <a:t>Data flow: Sensors → ESP32 → Firebase Cloud → User Interface</a:t>
            </a:r>
          </a:p>
          <a:p>
            <a:endParaRPr lang="en-GB" sz="1600" dirty="0"/>
          </a:p>
          <a:p>
            <a:pPr marL="152400" indent="0">
              <a:buNone/>
            </a:pPr>
            <a:endParaRPr lang="en-GB" sz="1600" dirty="0"/>
          </a:p>
          <a:p>
            <a:endParaRPr lang="en-GB" sz="1600" dirty="0"/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lang="en" sz="1600" dirty="0"/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sz="1600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3060DB0E-3AB1-F58E-2FB6-29195B6C0E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" name="Picture Placeholder 19" descr="A diagram of a circuit board&#10;&#10;AI-generated content may be incorrect.">
            <a:extLst>
              <a:ext uri="{FF2B5EF4-FFF2-40B4-BE49-F238E27FC236}">
                <a16:creationId xmlns:a16="http://schemas.microsoft.com/office/drawing/2014/main" id="{D96C3365-6DC0-68DF-79FD-41B16FA5388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1594" b="15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00496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>
          <a:extLst>
            <a:ext uri="{FF2B5EF4-FFF2-40B4-BE49-F238E27FC236}">
              <a16:creationId xmlns:a16="http://schemas.microsoft.com/office/drawing/2014/main" id="{56B21DB9-5AD5-A56E-72FD-CF5A648B9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>
            <a:extLst>
              <a:ext uri="{FF2B5EF4-FFF2-40B4-BE49-F238E27FC236}">
                <a16:creationId xmlns:a16="http://schemas.microsoft.com/office/drawing/2014/main" id="{72E76630-627D-C82B-20EE-2C4A4A8EC5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58463" y="229570"/>
            <a:ext cx="5485537" cy="11061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/>
              <a:t>What Makes Our System Smart?</a:t>
            </a:r>
            <a:endParaRPr dirty="0"/>
          </a:p>
        </p:txBody>
      </p:sp>
      <p:sp>
        <p:nvSpPr>
          <p:cNvPr id="223" name="Google Shape;223;p33">
            <a:extLst>
              <a:ext uri="{FF2B5EF4-FFF2-40B4-BE49-F238E27FC236}">
                <a16:creationId xmlns:a16="http://schemas.microsoft.com/office/drawing/2014/main" id="{0637A58A-DED3-13CD-13F8-360A9D6A7E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768000" y="1532707"/>
            <a:ext cx="43206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Real-time cough detection with pattern analysis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Continuous heart rate and SpO₂ monitoring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Temperature, humidity, and air quality sensing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Cloud integration for remote alerts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Buzzer alerts on dangerous cough patterns</a:t>
            </a: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lang="en" sz="1600" dirty="0"/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sz="1600" dirty="0"/>
          </a:p>
        </p:txBody>
      </p:sp>
      <p:pic>
        <p:nvPicPr>
          <p:cNvPr id="10" name="Picture Placeholder 9" descr="A person wearing a smart watch&#10;&#10;AI-generated content may be incorrect.">
            <a:extLst>
              <a:ext uri="{FF2B5EF4-FFF2-40B4-BE49-F238E27FC236}">
                <a16:creationId xmlns:a16="http://schemas.microsoft.com/office/drawing/2014/main" id="{4580843D-3D56-12BE-69A1-B62726B6FF8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44311" r="12125"/>
          <a:stretch>
            <a:fillRect/>
          </a:stretch>
        </p:blipFill>
        <p:spPr>
          <a:xfrm>
            <a:off x="0" y="0"/>
            <a:ext cx="3382963" cy="5143500"/>
          </a:xfrm>
        </p:spPr>
      </p:pic>
    </p:spTree>
    <p:extLst>
      <p:ext uri="{BB962C8B-B14F-4D97-AF65-F5344CB8AC3E}">
        <p14:creationId xmlns:p14="http://schemas.microsoft.com/office/powerpoint/2010/main" val="245735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>
          <a:extLst>
            <a:ext uri="{FF2B5EF4-FFF2-40B4-BE49-F238E27FC236}">
              <a16:creationId xmlns:a16="http://schemas.microsoft.com/office/drawing/2014/main" id="{432597FD-B6B4-BD15-304D-4E72BF442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>
            <a:extLst>
              <a:ext uri="{FF2B5EF4-FFF2-40B4-BE49-F238E27FC236}">
                <a16:creationId xmlns:a16="http://schemas.microsoft.com/office/drawing/2014/main" id="{932D290B-E938-ABA4-7699-4B57B78292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5063" y="417857"/>
            <a:ext cx="5485537" cy="6452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Now? Why Us?</a:t>
            </a:r>
            <a:endParaRPr dirty="0"/>
          </a:p>
        </p:txBody>
      </p:sp>
      <p:sp>
        <p:nvSpPr>
          <p:cNvPr id="223" name="Google Shape;223;p33">
            <a:extLst>
              <a:ext uri="{FF2B5EF4-FFF2-40B4-BE49-F238E27FC236}">
                <a16:creationId xmlns:a16="http://schemas.microsoft.com/office/drawing/2014/main" id="{7E6F6C46-52F8-9394-EAF9-4A83E18469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0332" y="981306"/>
            <a:ext cx="4171668" cy="27655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Respiratory diseases are a major health concern globally Growing demand for remote health monitoring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Increased focus on respiratory health post-COVID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Target users: Hospitals, elderly care, home health, fitness market</a:t>
            </a: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lang="en" sz="1600" dirty="0"/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sz="1600" dirty="0"/>
          </a:p>
        </p:txBody>
      </p:sp>
      <p:pic>
        <p:nvPicPr>
          <p:cNvPr id="7" name="Picture Placeholder 6" descr="A close-up of people holding pens and papers&#10;&#10;AI-generated content may be incorrect.">
            <a:extLst>
              <a:ext uri="{FF2B5EF4-FFF2-40B4-BE49-F238E27FC236}">
                <a16:creationId xmlns:a16="http://schemas.microsoft.com/office/drawing/2014/main" id="{8BFD95C6-1F59-DED1-CF1F-FE750DBD58E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8076" r="280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51690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>
          <a:extLst>
            <a:ext uri="{FF2B5EF4-FFF2-40B4-BE49-F238E27FC236}">
              <a16:creationId xmlns:a16="http://schemas.microsoft.com/office/drawing/2014/main" id="{0414248C-94EC-A70A-1444-FD62FDFBE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>
            <a:extLst>
              <a:ext uri="{FF2B5EF4-FFF2-40B4-BE49-F238E27FC236}">
                <a16:creationId xmlns:a16="http://schemas.microsoft.com/office/drawing/2014/main" id="{E1D8B860-6668-9B00-9BC6-E6971262BD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58463" y="266783"/>
            <a:ext cx="5485537" cy="6452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What Sets Us Apart?</a:t>
            </a:r>
            <a:endParaRPr dirty="0"/>
          </a:p>
        </p:txBody>
      </p:sp>
      <p:sp>
        <p:nvSpPr>
          <p:cNvPr id="223" name="Google Shape;223;p33">
            <a:extLst>
              <a:ext uri="{FF2B5EF4-FFF2-40B4-BE49-F238E27FC236}">
                <a16:creationId xmlns:a16="http://schemas.microsoft.com/office/drawing/2014/main" id="{790B719E-6F00-2451-2DC0-E2DD1BA30A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71108" y="1111482"/>
            <a:ext cx="406856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Multi-sensor integration in one device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Accurate cough detection using dual sensors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Real-time cloud monitoring and alerts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Portable, easy-to-use, affordable</a:t>
            </a: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GB" sz="1600" dirty="0"/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lang="en" sz="1600" dirty="0"/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sz="1600" dirty="0"/>
          </a:p>
        </p:txBody>
      </p:sp>
      <p:pic>
        <p:nvPicPr>
          <p:cNvPr id="6" name="Picture Placeholder 5" descr="A person using a tablet&#10;&#10;AI-generated content may be incorrect.">
            <a:extLst>
              <a:ext uri="{FF2B5EF4-FFF2-40B4-BE49-F238E27FC236}">
                <a16:creationId xmlns:a16="http://schemas.microsoft.com/office/drawing/2014/main" id="{86E7964B-71C0-4A28-872B-69C52AFE177C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30515" r="33241"/>
          <a:stretch>
            <a:fillRect/>
          </a:stretch>
        </p:blipFill>
        <p:spPr>
          <a:xfrm>
            <a:off x="0" y="0"/>
            <a:ext cx="3382963" cy="5143500"/>
          </a:xfrm>
        </p:spPr>
      </p:pic>
    </p:spTree>
    <p:extLst>
      <p:ext uri="{BB962C8B-B14F-4D97-AF65-F5344CB8AC3E}">
        <p14:creationId xmlns:p14="http://schemas.microsoft.com/office/powerpoint/2010/main" val="3135758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>
          <a:extLst>
            <a:ext uri="{FF2B5EF4-FFF2-40B4-BE49-F238E27FC236}">
              <a16:creationId xmlns:a16="http://schemas.microsoft.com/office/drawing/2014/main" id="{CDBE9AEA-8BE2-BFAD-1CD1-D192F495F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>
            <a:extLst>
              <a:ext uri="{FF2B5EF4-FFF2-40B4-BE49-F238E27FC236}">
                <a16:creationId xmlns:a16="http://schemas.microsoft.com/office/drawing/2014/main" id="{76A5F621-D739-155B-EC4C-E4E6F8D7AE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5063" y="417857"/>
            <a:ext cx="5485537" cy="6452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How Will We Grow?</a:t>
            </a:r>
          </a:p>
        </p:txBody>
      </p:sp>
      <p:sp>
        <p:nvSpPr>
          <p:cNvPr id="223" name="Google Shape;223;p33">
            <a:extLst>
              <a:ext uri="{FF2B5EF4-FFF2-40B4-BE49-F238E27FC236}">
                <a16:creationId xmlns:a16="http://schemas.microsoft.com/office/drawing/2014/main" id="{B7467F75-1423-0F01-1A5C-98DEC1B67A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1317" y="1644219"/>
            <a:ext cx="43206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Device sales to hospitals and consumers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Subscription for cloud data and alert services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Analytics and reports for health providers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Partnerships with healthcare companies</a:t>
            </a: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lang="en" sz="1600" dirty="0"/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sz="1600" dirty="0"/>
          </a:p>
        </p:txBody>
      </p:sp>
      <p:pic>
        <p:nvPicPr>
          <p:cNvPr id="6" name="Picture Placeholder 5" descr="Close-up of hands shaking over a table&#10;&#10;AI-generated content may be incorrect.">
            <a:extLst>
              <a:ext uri="{FF2B5EF4-FFF2-40B4-BE49-F238E27FC236}">
                <a16:creationId xmlns:a16="http://schemas.microsoft.com/office/drawing/2014/main" id="{291F5EBD-61FB-8B3F-378B-043CF29CE68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8076" r="280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48502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>
          <a:extLst>
            <a:ext uri="{FF2B5EF4-FFF2-40B4-BE49-F238E27FC236}">
              <a16:creationId xmlns:a16="http://schemas.microsoft.com/office/drawing/2014/main" id="{8F086DA8-D89E-37B7-1682-DB1377BE5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>
            <a:extLst>
              <a:ext uri="{FF2B5EF4-FFF2-40B4-BE49-F238E27FC236}">
                <a16:creationId xmlns:a16="http://schemas.microsoft.com/office/drawing/2014/main" id="{5A674769-4FFA-93B0-4844-30669C0760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58463" y="227026"/>
            <a:ext cx="5485537" cy="10466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/>
              <a:t>Can IoT Improve Asthma Care?</a:t>
            </a:r>
            <a:endParaRPr dirty="0"/>
          </a:p>
        </p:txBody>
      </p:sp>
      <p:sp>
        <p:nvSpPr>
          <p:cNvPr id="223" name="Google Shape;223;p33">
            <a:extLst>
              <a:ext uri="{FF2B5EF4-FFF2-40B4-BE49-F238E27FC236}">
                <a16:creationId xmlns:a16="http://schemas.microsoft.com/office/drawing/2014/main" id="{AE855854-8A96-00FD-4F7B-A68261B47D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902914" y="1373874"/>
            <a:ext cx="43206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Real-time, affordable health monitoring for asthmatic patients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Early detection of cough and vital sign abnormalities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Cloud alerts improve response times</a:t>
            </a:r>
          </a:p>
          <a:p>
            <a:pPr>
              <a:spcAft>
                <a:spcPts val="1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Smarter monitoring = better health outcomes</a:t>
            </a: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lang="en" sz="1600" dirty="0"/>
          </a:p>
          <a:p>
            <a:pPr marL="457200" lvl="0" indent="-304800" algn="l" rtl="0">
              <a:spcBef>
                <a:spcPts val="0"/>
              </a:spcBef>
              <a:spcAft>
                <a:spcPts val="1000"/>
              </a:spcAft>
              <a:buSzPts val="1200"/>
              <a:buChar char="●"/>
            </a:pPr>
            <a:endParaRPr sz="1600" dirty="0"/>
          </a:p>
        </p:txBody>
      </p:sp>
      <p:pic>
        <p:nvPicPr>
          <p:cNvPr id="13" name="Picture Placeholder 12" descr="A person in a white dress with her arms outstretched&#10;&#10;AI-generated content may be incorrect.">
            <a:extLst>
              <a:ext uri="{FF2B5EF4-FFF2-40B4-BE49-F238E27FC236}">
                <a16:creationId xmlns:a16="http://schemas.microsoft.com/office/drawing/2014/main" id="{E69F938B-4025-9B3B-4849-5D757A121E3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33801" r="13314" b="-1"/>
          <a:stretch>
            <a:fillRect/>
          </a:stretch>
        </p:blipFill>
        <p:spPr>
          <a:xfrm>
            <a:off x="0" y="0"/>
            <a:ext cx="3382963" cy="5143500"/>
          </a:xfrm>
        </p:spPr>
      </p:pic>
    </p:spTree>
    <p:extLst>
      <p:ext uri="{BB962C8B-B14F-4D97-AF65-F5344CB8AC3E}">
        <p14:creationId xmlns:p14="http://schemas.microsoft.com/office/powerpoint/2010/main" val="380492941"/>
      </p:ext>
    </p:extLst>
  </p:cSld>
  <p:clrMapOvr>
    <a:masterClrMapping/>
  </p:clrMapOvr>
</p:sld>
</file>

<file path=ppt/theme/theme1.xml><?xml version="1.0" encoding="utf-8"?>
<a:theme xmlns:a="http://schemas.openxmlformats.org/drawingml/2006/main" name="Responsible Consumption Social Media Strategy by Slidesgo">
  <a:themeElements>
    <a:clrScheme name="Simple Light">
      <a:dk1>
        <a:srgbClr val="191919"/>
      </a:dk1>
      <a:lt1>
        <a:srgbClr val="FFFFFF"/>
      </a:lt1>
      <a:dk2>
        <a:srgbClr val="C1D0D9"/>
      </a:dk2>
      <a:lt2>
        <a:srgbClr val="7297A6"/>
      </a:lt2>
      <a:accent1>
        <a:srgbClr val="D1D9BF"/>
      </a:accent1>
      <a:accent2>
        <a:srgbClr val="D9BBA9"/>
      </a:accent2>
      <a:accent3>
        <a:srgbClr val="F2D8C9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313</Words>
  <Application>Microsoft Office PowerPoint</Application>
  <PresentationFormat>On-screen Show (16:9)</PresentationFormat>
  <Paragraphs>73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Space Grotesk</vt:lpstr>
      <vt:lpstr>Open Sans</vt:lpstr>
      <vt:lpstr>Nunito Sans</vt:lpstr>
      <vt:lpstr>Nunito Light</vt:lpstr>
      <vt:lpstr>Arial</vt:lpstr>
      <vt:lpstr>Responsible Consumption Social Media Strategy by Slidesgo</vt:lpstr>
      <vt:lpstr>Can IoT revolutionize health monitoring for asthmatic patients?</vt:lpstr>
      <vt:lpstr>What Problem Are We Solving?</vt:lpstr>
      <vt:lpstr>What’s Our Answer?</vt:lpstr>
      <vt:lpstr>How Does It All Work Together?</vt:lpstr>
      <vt:lpstr>What Makes Our System Smart?</vt:lpstr>
      <vt:lpstr>Why Now? Why Us?</vt:lpstr>
      <vt:lpstr>What Sets Us Apart?</vt:lpstr>
      <vt:lpstr>How Will We Grow?</vt:lpstr>
      <vt:lpstr>Can IoT Improve Asthma Care?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Amjad Azward</cp:lastModifiedBy>
  <cp:revision>11</cp:revision>
  <dcterms:modified xsi:type="dcterms:W3CDTF">2025-07-04T18:47:28Z</dcterms:modified>
</cp:coreProperties>
</file>